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05 Соціальні та поведінкові науки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051 «Економіка»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магістр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3600" dirty="0" err="1" smtClean="0"/>
              <a:t>Конкурентоспроможність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підприємства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2274316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941168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000921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628800"/>
            <a:ext cx="60198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 dirty="0" smtClean="0"/>
              <a:t>Мета: </a:t>
            </a:r>
            <a:r>
              <a:rPr lang="ru-RU" sz="1200" dirty="0" err="1" smtClean="0"/>
              <a:t>формування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системи</a:t>
            </a:r>
            <a:r>
              <a:rPr lang="ru-RU" sz="1200" dirty="0" smtClean="0"/>
              <a:t> </a:t>
            </a:r>
            <a:r>
              <a:rPr lang="ru-RU" sz="1200" dirty="0" err="1" smtClean="0"/>
              <a:t>теоретичних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прикладних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знань</a:t>
            </a:r>
            <a:r>
              <a:rPr lang="ru-RU" sz="1200" dirty="0" smtClean="0"/>
              <a:t> та </a:t>
            </a:r>
            <a:r>
              <a:rPr lang="ru-RU" sz="1200" dirty="0" err="1" smtClean="0"/>
              <a:t>вмінь</a:t>
            </a:r>
            <a:r>
              <a:rPr lang="ru-RU" sz="1200" dirty="0" smtClean="0"/>
              <a:t> </a:t>
            </a:r>
            <a:r>
              <a:rPr lang="ru-RU" sz="1200" dirty="0" err="1" smtClean="0"/>
              <a:t>щодо</a:t>
            </a:r>
            <a:r>
              <a:rPr lang="ru-RU" sz="1200" dirty="0" smtClean="0"/>
              <a:t> </a:t>
            </a:r>
            <a:r>
              <a:rPr lang="ru-RU" sz="1200" dirty="0" err="1" smtClean="0"/>
              <a:t>сутності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конкурентоспроможності</a:t>
            </a:r>
            <a:r>
              <a:rPr lang="ru-RU" sz="1200" dirty="0" smtClean="0"/>
              <a:t> як </a:t>
            </a:r>
            <a:r>
              <a:rPr lang="ru-RU" sz="1200" dirty="0" err="1" smtClean="0"/>
              <a:t>категорії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як</a:t>
            </a:r>
            <a:r>
              <a:rPr lang="ru-RU" sz="1200" dirty="0" smtClean="0"/>
              <a:t> </a:t>
            </a:r>
            <a:r>
              <a:rPr lang="ru-RU" sz="1200" dirty="0" err="1" smtClean="0"/>
              <a:t>властивості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підприємства</a:t>
            </a:r>
            <a:r>
              <a:rPr lang="ru-RU" sz="1200" dirty="0" smtClean="0"/>
              <a:t> </a:t>
            </a:r>
            <a:r>
              <a:rPr lang="ru-RU" sz="1200" dirty="0" err="1" smtClean="0"/>
              <a:t>ринкової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економіки</a:t>
            </a:r>
            <a:r>
              <a:rPr lang="ru-RU" sz="1200" dirty="0" smtClean="0"/>
              <a:t>; конкурентного </a:t>
            </a:r>
            <a:r>
              <a:rPr lang="ru-RU" sz="1200" dirty="0" err="1" smtClean="0"/>
              <a:t>середовища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підприємства</a:t>
            </a:r>
            <a:r>
              <a:rPr lang="ru-RU" sz="1200" dirty="0" smtClean="0"/>
              <a:t>, </a:t>
            </a:r>
            <a:r>
              <a:rPr lang="ru-RU" sz="1200" dirty="0" err="1" smtClean="0"/>
              <a:t>його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конкурентних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переваг</a:t>
            </a:r>
            <a:r>
              <a:rPr lang="ru-RU" sz="1200" dirty="0" smtClean="0"/>
              <a:t> та </a:t>
            </a:r>
            <a:r>
              <a:rPr lang="ru-RU" sz="1200" dirty="0" err="1" smtClean="0"/>
              <a:t>конкурентних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стратегій</a:t>
            </a:r>
            <a:r>
              <a:rPr lang="ru-RU" sz="1200" dirty="0" smtClean="0"/>
              <a:t>; </a:t>
            </a:r>
            <a:r>
              <a:rPr lang="ru-RU" sz="1200" dirty="0" err="1" smtClean="0"/>
              <a:t>конкурентоспроможності</a:t>
            </a:r>
            <a:r>
              <a:rPr lang="ru-RU" sz="1200" dirty="0" smtClean="0"/>
              <a:t> товару та </a:t>
            </a:r>
            <a:r>
              <a:rPr lang="ru-RU" sz="1200" dirty="0" err="1" smtClean="0"/>
              <a:t>методів</a:t>
            </a:r>
            <a:r>
              <a:rPr lang="ru-RU" sz="1200" dirty="0" smtClean="0"/>
              <a:t> </a:t>
            </a:r>
            <a:r>
              <a:rPr lang="ru-RU" sz="1200" dirty="0" err="1" smtClean="0"/>
              <a:t>її</a:t>
            </a:r>
            <a:r>
              <a:rPr lang="ru-RU" sz="1200" dirty="0" smtClean="0"/>
              <a:t> </a:t>
            </a:r>
            <a:r>
              <a:rPr lang="ru-RU" sz="1200" dirty="0" err="1" smtClean="0"/>
              <a:t>оцінки</a:t>
            </a:r>
            <a:r>
              <a:rPr lang="ru-RU" sz="1200" dirty="0" smtClean="0"/>
              <a:t>. 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3356992"/>
            <a:ext cx="60198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err="1" smtClean="0"/>
              <a:t>Завдання</a:t>
            </a:r>
            <a:r>
              <a:rPr lang="ru-RU" sz="1400" dirty="0" smtClean="0"/>
              <a:t> - </a:t>
            </a:r>
            <a:r>
              <a:rPr lang="ru-RU" sz="1400" dirty="0" err="1" smtClean="0"/>
              <a:t>поглиблення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теоретичних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знань</a:t>
            </a:r>
            <a:r>
              <a:rPr lang="ru-RU" sz="1400" dirty="0" smtClean="0"/>
              <a:t>, </a:t>
            </a:r>
            <a:r>
              <a:rPr lang="ru-RU" sz="1400" dirty="0" err="1" smtClean="0"/>
              <a:t>оволодіння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сучасним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методичним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інструментарієм</a:t>
            </a:r>
            <a:r>
              <a:rPr lang="ru-RU" sz="1400" dirty="0" smtClean="0"/>
              <a:t>, </a:t>
            </a:r>
            <a:r>
              <a:rPr lang="ru-RU" sz="1400" dirty="0" err="1" smtClean="0"/>
              <a:t>практичними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навичками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ефективного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управління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конкурентоспроможністю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підприємств</a:t>
            </a:r>
            <a:r>
              <a:rPr lang="ru-RU" sz="1400" dirty="0" smtClean="0"/>
              <a:t> у </a:t>
            </a:r>
            <a:r>
              <a:rPr lang="ru-RU" sz="1400" dirty="0" err="1" smtClean="0"/>
              <a:t>сучасних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умовах</a:t>
            </a:r>
            <a:r>
              <a:rPr lang="ru-RU" sz="1400" dirty="0" smtClean="0"/>
              <a:t> </a:t>
            </a:r>
            <a:r>
              <a:rPr lang="ru-RU" sz="1400" dirty="0" err="1" smtClean="0"/>
              <a:t>господарювання</a:t>
            </a:r>
            <a:r>
              <a:rPr lang="ru-RU" sz="1400" dirty="0" smtClean="0"/>
              <a:t>.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9006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Інформаційний обсяг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навчальної дисципліни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Тема 1. </a:t>
            </a:r>
            <a:r>
              <a:rPr lang="ru-RU" sz="1600" dirty="0" err="1" smtClean="0"/>
              <a:t>Конкуренція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конкурентоспроможність</a:t>
            </a:r>
            <a:r>
              <a:rPr lang="ru-RU" sz="1600" dirty="0" smtClean="0"/>
              <a:t> як </a:t>
            </a:r>
            <a:r>
              <a:rPr lang="ru-RU" sz="1600" dirty="0" err="1" smtClean="0"/>
              <a:t>категорії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ринкової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економіки</a:t>
            </a:r>
            <a:r>
              <a:rPr lang="ru-RU" sz="1600" dirty="0" smtClean="0"/>
              <a:t>. </a:t>
            </a:r>
            <a:r>
              <a:rPr lang="ru-RU" sz="1600" dirty="0" err="1" smtClean="0"/>
              <a:t>Еволюція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відносин</a:t>
            </a:r>
            <a:r>
              <a:rPr lang="ru-RU" sz="1600" dirty="0" smtClean="0"/>
              <a:t>. Тема 2 . </a:t>
            </a:r>
            <a:r>
              <a:rPr lang="ru-RU" sz="1600" dirty="0" err="1" smtClean="0"/>
              <a:t>Конкурентне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середовище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Тема 3. </a:t>
            </a:r>
            <a:r>
              <a:rPr lang="ru-RU" sz="1600" dirty="0" err="1" smtClean="0"/>
              <a:t>Державна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політика</a:t>
            </a:r>
            <a:r>
              <a:rPr lang="ru-RU" sz="1600" dirty="0" smtClean="0"/>
              <a:t> в </a:t>
            </a:r>
            <a:r>
              <a:rPr lang="ru-RU" sz="1600" dirty="0" err="1" smtClean="0"/>
              <a:t>сфері</a:t>
            </a:r>
            <a:r>
              <a:rPr lang="ru-RU" sz="1600" dirty="0" smtClean="0"/>
              <a:t> </a:t>
            </a:r>
            <a:r>
              <a:rPr lang="ru-RU" sz="1600" dirty="0" err="1" smtClean="0"/>
              <a:t>регулювання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конкуренції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Тема 4. </a:t>
            </a:r>
            <a:r>
              <a:rPr lang="ru-RU" sz="1600" dirty="0" err="1" smtClean="0"/>
              <a:t>Конкурентні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переваги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Тема 5. </a:t>
            </a:r>
            <a:r>
              <a:rPr lang="ru-RU" sz="1600" dirty="0" err="1" smtClean="0"/>
              <a:t>Конкурентні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Тема 6. </a:t>
            </a:r>
            <a:r>
              <a:rPr lang="ru-RU" sz="1600" dirty="0" err="1" smtClean="0"/>
              <a:t>Конкурентоспроможність</a:t>
            </a:r>
            <a:r>
              <a:rPr lang="ru-RU" sz="1600" dirty="0" smtClean="0"/>
              <a:t> товару та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оцінки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Тема 7. </a:t>
            </a:r>
            <a:r>
              <a:rPr lang="ru-RU" sz="1600" dirty="0" err="1" smtClean="0"/>
              <a:t>Конкурентоспроможність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Тема 8.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оцінки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конкурентоспроможності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Тема 9. </a:t>
            </a:r>
            <a:r>
              <a:rPr lang="ru-RU" sz="1600" dirty="0" err="1" smtClean="0"/>
              <a:t>Розробка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забезпечення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реалізації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підвищення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конкурентоспроможності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Тема 10.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конкурентоспроможністю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</a:p>
          <a:p>
            <a:endParaRPr lang="ru-RU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260648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0"/>
            <a:r>
              <a:rPr lang="ru-RU" sz="1200" dirty="0" err="1" smtClean="0"/>
              <a:t>Азоев</a:t>
            </a:r>
            <a:r>
              <a:rPr lang="ru-RU" sz="1200" dirty="0" smtClean="0"/>
              <a:t> Г.Л., </a:t>
            </a:r>
            <a:r>
              <a:rPr lang="ru-RU" sz="1200" dirty="0" err="1" smtClean="0"/>
              <a:t>Челенков</a:t>
            </a:r>
            <a:r>
              <a:rPr lang="ru-RU" sz="1200" dirty="0" smtClean="0"/>
              <a:t> А.П. Конкурентные преимущества фирмы/ </a:t>
            </a:r>
            <a:r>
              <a:rPr lang="ru-RU" sz="1200" dirty="0" err="1" smtClean="0"/>
              <a:t>Г.Л.Азоев</a:t>
            </a:r>
            <a:r>
              <a:rPr lang="ru-RU" sz="1200" dirty="0" smtClean="0"/>
              <a:t>, </a:t>
            </a:r>
            <a:r>
              <a:rPr lang="ru-RU" sz="1200" dirty="0" err="1" smtClean="0"/>
              <a:t>А.П.Челенков</a:t>
            </a:r>
            <a:r>
              <a:rPr lang="ru-RU" sz="1200" dirty="0" smtClean="0"/>
              <a:t>. - М.: ОАО “Типография “НОВОСТИ””, 2000. – 256 с. </a:t>
            </a:r>
          </a:p>
          <a:p>
            <a:pPr lvl="0"/>
            <a:r>
              <a:rPr lang="ru-RU" sz="1200" dirty="0" smtClean="0"/>
              <a:t>2. </a:t>
            </a:r>
            <a:r>
              <a:rPr lang="ru-RU" sz="1200" dirty="0" err="1" smtClean="0"/>
              <a:t>Азоев</a:t>
            </a:r>
            <a:r>
              <a:rPr lang="ru-RU" sz="1200" dirty="0" smtClean="0"/>
              <a:t> Г.Л. Конкуренция: анализ, стратегия и практика/ </a:t>
            </a:r>
            <a:r>
              <a:rPr lang="ru-RU" sz="1200" dirty="0" err="1" smtClean="0"/>
              <a:t>Г.Л.Азоев</a:t>
            </a:r>
            <a:r>
              <a:rPr lang="ru-RU" sz="1200" dirty="0" smtClean="0"/>
              <a:t>.- М.: Центр экономики и маркетинга, 1996.-208 с. 3. </a:t>
            </a:r>
            <a:r>
              <a:rPr lang="ru-RU" sz="1200" dirty="0" err="1" smtClean="0"/>
              <a:t>Ансофф</a:t>
            </a:r>
            <a:r>
              <a:rPr lang="ru-RU" sz="1200" dirty="0" smtClean="0"/>
              <a:t> И., </a:t>
            </a:r>
            <a:r>
              <a:rPr lang="ru-RU" sz="1200" dirty="0" err="1" smtClean="0"/>
              <a:t>Макдоннелл</a:t>
            </a:r>
            <a:r>
              <a:rPr lang="ru-RU" sz="1200" dirty="0" smtClean="0"/>
              <a:t> Э.Дж. Новая корпоративная стратегия / </a:t>
            </a:r>
            <a:r>
              <a:rPr lang="ru-RU" sz="1200" dirty="0" err="1" smtClean="0"/>
              <a:t>И.Ансофф</a:t>
            </a:r>
            <a:r>
              <a:rPr lang="ru-RU" sz="1200" dirty="0" smtClean="0"/>
              <a:t>, </a:t>
            </a:r>
            <a:r>
              <a:rPr lang="ru-RU" sz="1200" dirty="0" err="1" smtClean="0"/>
              <a:t>Є.Дж.Макдонелл</a:t>
            </a:r>
            <a:r>
              <a:rPr lang="ru-RU" sz="1200" dirty="0" smtClean="0"/>
              <a:t>/ пер. с англ. – СПб.: Питер Ком, 1999. – 416 с. </a:t>
            </a:r>
          </a:p>
          <a:p>
            <a:pPr lvl="0"/>
            <a:r>
              <a:rPr lang="ru-RU" sz="1200" dirty="0" smtClean="0"/>
              <a:t>4. Борисенко З.М. </a:t>
            </a:r>
            <a:r>
              <a:rPr lang="ru-RU" sz="1200" dirty="0" err="1" smtClean="0"/>
              <a:t>Основи</a:t>
            </a:r>
            <a:r>
              <a:rPr lang="ru-RU" sz="1200" dirty="0" smtClean="0"/>
              <a:t> </a:t>
            </a:r>
            <a:r>
              <a:rPr lang="ru-RU" sz="1200" dirty="0" err="1" smtClean="0"/>
              <a:t>конкурентної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політики</a:t>
            </a:r>
            <a:r>
              <a:rPr lang="ru-RU" sz="1200" dirty="0" smtClean="0"/>
              <a:t>: </a:t>
            </a:r>
            <a:r>
              <a:rPr lang="ru-RU" sz="1200" dirty="0" err="1" smtClean="0"/>
              <a:t>підручник</a:t>
            </a:r>
            <a:r>
              <a:rPr lang="ru-RU" sz="1200" dirty="0" smtClean="0"/>
              <a:t> / З.М.Борисенко.  К.: Таксон, 2004. – 704 с. </a:t>
            </a:r>
          </a:p>
          <a:p>
            <a:pPr lvl="0"/>
            <a:r>
              <a:rPr lang="ru-RU" sz="1200" dirty="0" smtClean="0"/>
              <a:t>5. </a:t>
            </a:r>
            <a:r>
              <a:rPr lang="ru-RU" sz="1200" dirty="0" err="1" smtClean="0"/>
              <a:t>Лифиц</a:t>
            </a:r>
            <a:r>
              <a:rPr lang="ru-RU" sz="1200" dirty="0" smtClean="0"/>
              <a:t> И.М. Формирование и оценка конкурентоспособности товаров и услуг: учеб. пос./ </a:t>
            </a:r>
            <a:r>
              <a:rPr lang="ru-RU" sz="1200" dirty="0" err="1" smtClean="0"/>
              <a:t>И.М.Лифиц</a:t>
            </a:r>
            <a:r>
              <a:rPr lang="ru-RU" sz="1200" dirty="0" smtClean="0"/>
              <a:t>. - М, </a:t>
            </a:r>
            <a:r>
              <a:rPr lang="ru-RU" sz="1200" dirty="0" err="1" smtClean="0"/>
              <a:t>Юрайт-Издат</a:t>
            </a:r>
            <a:r>
              <a:rPr lang="ru-RU" sz="1200" dirty="0" smtClean="0"/>
              <a:t>, 2004. - 335с. </a:t>
            </a:r>
          </a:p>
          <a:p>
            <a:pPr lvl="0"/>
            <a:r>
              <a:rPr lang="ru-RU" sz="1200" dirty="0" smtClean="0"/>
              <a:t>7. </a:t>
            </a:r>
            <a:r>
              <a:rPr lang="ru-RU" sz="1200" dirty="0" err="1" smtClean="0"/>
              <a:t>Фатхутдинов</a:t>
            </a:r>
            <a:r>
              <a:rPr lang="ru-RU" sz="1200" dirty="0" smtClean="0"/>
              <a:t> Р.А. Конкурентоспособность организации в условиях </a:t>
            </a:r>
            <a:r>
              <a:rPr lang="ru-RU" sz="1200" dirty="0" err="1" smtClean="0"/>
              <a:t>ризисна</a:t>
            </a:r>
            <a:r>
              <a:rPr lang="ru-RU" sz="1200" dirty="0" smtClean="0"/>
              <a:t>: экономика, маркетинг, менеджмент/ </a:t>
            </a:r>
            <a:r>
              <a:rPr lang="ru-RU" sz="1200" dirty="0" err="1" smtClean="0"/>
              <a:t>Р.А.Фатхутдинов</a:t>
            </a:r>
            <a:r>
              <a:rPr lang="ru-RU" sz="1200" dirty="0" smtClean="0"/>
              <a:t>. – М.: </a:t>
            </a:r>
            <a:r>
              <a:rPr lang="ru-RU" sz="1200" dirty="0" err="1" smtClean="0"/>
              <a:t>Издательскокниготорговый</a:t>
            </a:r>
            <a:r>
              <a:rPr lang="ru-RU" sz="1200" dirty="0" smtClean="0"/>
              <a:t> </a:t>
            </a:r>
            <a:r>
              <a:rPr lang="ru-RU" sz="1200" dirty="0" err="1" smtClean="0"/>
              <a:t>ценр</a:t>
            </a:r>
            <a:r>
              <a:rPr lang="ru-RU" sz="1200" dirty="0" smtClean="0"/>
              <a:t> “Маркетинг”, 2002. – 892 с. </a:t>
            </a:r>
          </a:p>
          <a:p>
            <a:pPr lvl="0"/>
            <a:r>
              <a:rPr lang="ru-RU" sz="1200" dirty="0" smtClean="0"/>
              <a:t>8. </a:t>
            </a:r>
            <a:r>
              <a:rPr lang="ru-RU" sz="1200" dirty="0" err="1" smtClean="0"/>
              <a:t>Фатхутдинов</a:t>
            </a:r>
            <a:r>
              <a:rPr lang="ru-RU" sz="1200" dirty="0" smtClean="0"/>
              <a:t> Р.А. Управление конкурентоспособностью организации: учебное пособие/ </a:t>
            </a:r>
            <a:r>
              <a:rPr lang="ru-RU" sz="1200" dirty="0" err="1" smtClean="0"/>
              <a:t>Р.А.Фатхутдинов</a:t>
            </a:r>
            <a:r>
              <a:rPr lang="ru-RU" sz="1200" dirty="0" smtClean="0"/>
              <a:t> . – М.: Изд-во </a:t>
            </a:r>
            <a:r>
              <a:rPr lang="ru-RU" sz="1200" dirty="0" err="1" smtClean="0"/>
              <a:t>Эксмо</a:t>
            </a:r>
            <a:r>
              <a:rPr lang="ru-RU" sz="1200" dirty="0" smtClean="0"/>
              <a:t>, 2004. – 544с. </a:t>
            </a:r>
          </a:p>
          <a:p>
            <a:pPr lvl="0"/>
            <a:r>
              <a:rPr lang="ru-RU" sz="1200" dirty="0" smtClean="0"/>
              <a:t>9. Фомичев С. К., Старостина А. А., Скрябина Н. И. Основы управления качеством: учеб. Пособие / С.К.Фомичев, А.А.Старостина, Н.И.Скрябина. - К.: МАУП, 2000. — 196 с</a:t>
            </a:r>
            <a:r>
              <a:rPr lang="ru-RU" sz="1200" smtClean="0"/>
              <a:t>. 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409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Monotype Corsiva</vt:lpstr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Презентация PowerPoint</vt:lpstr>
      <vt:lpstr>Інформаційний обсяг навчальної дисципліни 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Користувач Windows</cp:lastModifiedBy>
  <cp:revision>58</cp:revision>
  <dcterms:created xsi:type="dcterms:W3CDTF">2017-06-04T12:24:27Z</dcterms:created>
  <dcterms:modified xsi:type="dcterms:W3CDTF">2020-08-14T07:43:31Z</dcterms:modified>
</cp:coreProperties>
</file>